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about different types of ELINT including TechELINT, FISINT, understanding the EOB and SoP of enemies.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Give importance to why this might be a advantage for us in our present space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youtube.com/watch?v=4d9H_1ygEv8" TargetMode="External"/><Relationship Id="rId4" Type="http://schemas.openxmlformats.org/officeDocument/2006/relationships/image" Target="../media/image14.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smallwarsjourna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smallwarsjournal.com/jrnl/art/turkeys-drone-war-syria-red-team-view" TargetMode="External"/><Relationship Id="rId4" Type="http://schemas.openxmlformats.org/officeDocument/2006/relationships/hyperlink" Target="http://www.hisutton.com/" TargetMode="External"/><Relationship Id="rId11" Type="http://schemas.openxmlformats.org/officeDocument/2006/relationships/hyperlink" Target="https://www.youtube.com/channel/UCJmlLMsfdZ6BsPmb7ocebTg" TargetMode="External"/><Relationship Id="rId10" Type="http://schemas.openxmlformats.org/officeDocument/2006/relationships/hyperlink" Target="https://www.youtube.com/user/pspheaven" TargetMode="External"/><Relationship Id="rId9" Type="http://schemas.openxmlformats.org/officeDocument/2006/relationships/hyperlink" Target="https://www.youtube.com/channel/UCceoapZVEDCQ4s8y16M7Fng" TargetMode="External"/><Relationship Id="rId5" Type="http://schemas.openxmlformats.org/officeDocument/2006/relationships/hyperlink" Target="https://www.sigidwiki.com/wiki/Signal_Identification_Guide" TargetMode="External"/><Relationship Id="rId6" Type="http://schemas.openxmlformats.org/officeDocument/2006/relationships/hyperlink" Target="https://www.rtl-sdr.com/" TargetMode="External"/><Relationship Id="rId7" Type="http://schemas.openxmlformats.org/officeDocument/2006/relationships/hyperlink" Target="https://earth.google.com/" TargetMode="External"/><Relationship Id="rId8" Type="http://schemas.openxmlformats.org/officeDocument/2006/relationships/hyperlink" Target="https://maps.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en.wikipedia.org/wiki/Electromagnetic_spectrum" TargetMode="External"/><Relationship Id="rId4" Type="http://schemas.openxmlformats.org/officeDocument/2006/relationships/hyperlink" Target="https://en.wikipedia.org/wiki/Directed-energy_weapon" TargetMode="External"/><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4" y="749750"/>
            <a:ext cx="4856100" cy="20475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FF0000"/>
                </a:solidFill>
              </a:rPr>
              <a:t>Electronic Warfare(EW)-101</a:t>
            </a:r>
            <a:endParaRPr>
              <a:solidFill>
                <a:srgbClr val="FF0000"/>
              </a:solidFill>
            </a:endParaRPr>
          </a:p>
        </p:txBody>
      </p:sp>
      <p:sp>
        <p:nvSpPr>
          <p:cNvPr id="55" name="Google Shape;55;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fontScale="92500"/>
          </a:bodyPr>
          <a:lstStyle/>
          <a:p>
            <a:pPr indent="0" lvl="0" marL="0" rtl="0" algn="ctr">
              <a:lnSpc>
                <a:spcPct val="100000"/>
              </a:lnSpc>
              <a:spcBef>
                <a:spcPts val="0"/>
              </a:spcBef>
              <a:spcAft>
                <a:spcPts val="0"/>
              </a:spcAft>
              <a:buSzPct val="108108"/>
              <a:buNone/>
            </a:pPr>
            <a:r>
              <a:rPr lang="en">
                <a:solidFill>
                  <a:srgbClr val="FF9900"/>
                </a:solidFill>
              </a:rPr>
              <a:t>A very non-structured introduction to EW in drone space </a:t>
            </a:r>
            <a:endParaRPr>
              <a:solidFill>
                <a:srgbClr val="FF99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But why playing with electromagnetic spectrum</a:t>
            </a:r>
            <a:endParaRPr/>
          </a:p>
        </p:txBody>
      </p:sp>
      <p:pic>
        <p:nvPicPr>
          <p:cNvPr id="126" name="Google Shape;126;p22"/>
          <p:cNvPicPr preferRelativeResize="0"/>
          <p:nvPr/>
        </p:nvPicPr>
        <p:blipFill rotWithShape="1">
          <a:blip r:embed="rId3">
            <a:alphaModFix/>
          </a:blip>
          <a:srcRect b="0" l="0" r="0" t="0"/>
          <a:stretch/>
        </p:blipFill>
        <p:spPr>
          <a:xfrm>
            <a:off x="152400" y="1170125"/>
            <a:ext cx="6792845" cy="3820975"/>
          </a:xfrm>
          <a:prstGeom prst="rect">
            <a:avLst/>
          </a:prstGeom>
          <a:noFill/>
          <a:ln>
            <a:noFill/>
          </a:ln>
        </p:spPr>
      </p:pic>
      <p:sp>
        <p:nvSpPr>
          <p:cNvPr id="127" name="Google Shape;127;p22"/>
          <p:cNvSpPr txBox="1"/>
          <p:nvPr/>
        </p:nvSpPr>
        <p:spPr>
          <a:xfrm>
            <a:off x="7215700" y="1280325"/>
            <a:ext cx="16800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Only fundamental force of the universe where we can play around without causing a global catastrophe where all of us threatened.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Electronic Defense Concept: The 10,000 ft view</a:t>
            </a:r>
            <a:endParaRPr/>
          </a:p>
          <a:p>
            <a:pPr indent="0" lvl="0" marL="0" rtl="0" algn="l">
              <a:lnSpc>
                <a:spcPct val="100000"/>
              </a:lnSpc>
              <a:spcBef>
                <a:spcPts val="0"/>
              </a:spcBef>
              <a:spcAft>
                <a:spcPts val="0"/>
              </a:spcAft>
              <a:buSzPct val="111111"/>
              <a:buNone/>
            </a:pPr>
            <a:r>
              <a:t/>
            </a:r>
            <a:endParaRPr/>
          </a:p>
        </p:txBody>
      </p:sp>
      <p:sp>
        <p:nvSpPr>
          <p:cNvPr id="133" name="Google Shape;133;p23"/>
          <p:cNvSpPr txBox="1"/>
          <p:nvPr>
            <p:ph idx="1" type="body"/>
          </p:nvPr>
        </p:nvSpPr>
        <p:spPr>
          <a:xfrm>
            <a:off x="311700" y="1152475"/>
            <a:ext cx="3588600" cy="1763400"/>
          </a:xfrm>
          <a:prstGeom prst="rect">
            <a:avLst/>
          </a:prstGeom>
          <a:noFill/>
          <a:ln>
            <a:noFill/>
          </a:ln>
        </p:spPr>
        <p:txBody>
          <a:bodyPr anchorCtr="0" anchor="t" bIns="91425" lIns="91425" spcFirstLastPara="1" rIns="91425" wrap="square" tIns="91425">
            <a:normAutofit fontScale="47500" lnSpcReduction="10000"/>
          </a:bodyPr>
          <a:lstStyle/>
          <a:p>
            <a:pPr indent="0" lvl="0" marL="0" rtl="0" algn="l">
              <a:lnSpc>
                <a:spcPct val="115000"/>
              </a:lnSpc>
              <a:spcBef>
                <a:spcPts val="0"/>
              </a:spcBef>
              <a:spcAft>
                <a:spcPts val="0"/>
              </a:spcAft>
              <a:buSzPct val="210526"/>
              <a:buNone/>
            </a:pPr>
            <a:r>
              <a:rPr b="1" lang="en"/>
              <a:t>Broad Classification:</a:t>
            </a:r>
            <a:endParaRPr b="1"/>
          </a:p>
          <a:p>
            <a:pPr indent="0" lvl="0" marL="0" rtl="0" algn="l">
              <a:lnSpc>
                <a:spcPct val="115000"/>
              </a:lnSpc>
              <a:spcBef>
                <a:spcPts val="1200"/>
              </a:spcBef>
              <a:spcAft>
                <a:spcPts val="0"/>
              </a:spcAft>
              <a:buSzPct val="210526"/>
              <a:buNone/>
            </a:pPr>
            <a:r>
              <a:rPr b="1" lang="en"/>
              <a:t>SIGINT</a:t>
            </a:r>
            <a:endParaRPr b="1"/>
          </a:p>
          <a:p>
            <a:pPr indent="0" lvl="0" marL="0" rtl="0" algn="l">
              <a:lnSpc>
                <a:spcPct val="115000"/>
              </a:lnSpc>
              <a:spcBef>
                <a:spcPts val="1200"/>
              </a:spcBef>
              <a:spcAft>
                <a:spcPts val="0"/>
              </a:spcAft>
              <a:buSzPct val="210526"/>
              <a:buNone/>
            </a:pPr>
            <a:r>
              <a:rPr b="1" lang="en"/>
              <a:t>ESM</a:t>
            </a:r>
            <a:endParaRPr b="1"/>
          </a:p>
          <a:p>
            <a:pPr indent="0" lvl="0" marL="0" rtl="0" algn="l">
              <a:lnSpc>
                <a:spcPct val="115000"/>
              </a:lnSpc>
              <a:spcBef>
                <a:spcPts val="1200"/>
              </a:spcBef>
              <a:spcAft>
                <a:spcPts val="0"/>
              </a:spcAft>
              <a:buSzPct val="210526"/>
              <a:buNone/>
            </a:pPr>
            <a:r>
              <a:rPr b="1" lang="en"/>
              <a:t>ECM</a:t>
            </a:r>
            <a:endParaRPr b="1"/>
          </a:p>
          <a:p>
            <a:pPr indent="0" lvl="0" marL="0" rtl="0" algn="l">
              <a:lnSpc>
                <a:spcPct val="115000"/>
              </a:lnSpc>
              <a:spcBef>
                <a:spcPts val="1200"/>
              </a:spcBef>
              <a:spcAft>
                <a:spcPts val="0"/>
              </a:spcAft>
              <a:buSzPct val="210526"/>
              <a:buNone/>
            </a:pPr>
            <a:r>
              <a:rPr b="1" lang="en"/>
              <a:t>ECCM</a:t>
            </a:r>
            <a:endParaRPr b="1"/>
          </a:p>
          <a:p>
            <a:pPr indent="0" lvl="0" marL="0" rtl="0" algn="l">
              <a:lnSpc>
                <a:spcPct val="115000"/>
              </a:lnSpc>
              <a:spcBef>
                <a:spcPts val="1200"/>
              </a:spcBef>
              <a:spcAft>
                <a:spcPts val="1200"/>
              </a:spcAft>
              <a:buSzPct val="210526"/>
              <a:buNone/>
            </a:pPr>
            <a:r>
              <a:rPr b="1" lang="en"/>
              <a:t>IW(Broad Scope: Look </a:t>
            </a:r>
            <a:r>
              <a:rPr b="1" lang="en" u="sng">
                <a:solidFill>
                  <a:schemeClr val="hlink"/>
                </a:solidFill>
                <a:hlinkClick r:id="rId3"/>
              </a:rPr>
              <a:t>here</a:t>
            </a:r>
            <a:r>
              <a:rPr b="1" lang="en"/>
              <a:t>)</a:t>
            </a:r>
            <a:endParaRPr b="1"/>
          </a:p>
        </p:txBody>
      </p:sp>
      <p:pic>
        <p:nvPicPr>
          <p:cNvPr id="134" name="Google Shape;134;p23"/>
          <p:cNvPicPr preferRelativeResize="0"/>
          <p:nvPr/>
        </p:nvPicPr>
        <p:blipFill rotWithShape="1">
          <a:blip r:embed="rId4">
            <a:alphaModFix/>
          </a:blip>
          <a:srcRect b="0" l="0" r="0" t="0"/>
          <a:stretch/>
        </p:blipFill>
        <p:spPr>
          <a:xfrm>
            <a:off x="3200400" y="1027113"/>
            <a:ext cx="5943600" cy="3667125"/>
          </a:xfrm>
          <a:prstGeom prst="rect">
            <a:avLst/>
          </a:prstGeom>
          <a:noFill/>
          <a:ln>
            <a:noFill/>
          </a:ln>
        </p:spPr>
      </p:pic>
      <p:pic>
        <p:nvPicPr>
          <p:cNvPr id="135" name="Google Shape;135;p23"/>
          <p:cNvPicPr preferRelativeResize="0"/>
          <p:nvPr/>
        </p:nvPicPr>
        <p:blipFill rotWithShape="1">
          <a:blip r:embed="rId5">
            <a:alphaModFix/>
          </a:blip>
          <a:srcRect b="0" l="0" r="0" t="0"/>
          <a:stretch/>
        </p:blipFill>
        <p:spPr>
          <a:xfrm>
            <a:off x="1240925" y="2915875"/>
            <a:ext cx="1623150" cy="1961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SIGINT: ELINT and COMINT</a:t>
            </a:r>
            <a:endParaRPr/>
          </a:p>
        </p:txBody>
      </p:sp>
      <p:sp>
        <p:nvSpPr>
          <p:cNvPr id="141" name="Google Shape;141;p24"/>
          <p:cNvSpPr txBox="1"/>
          <p:nvPr>
            <p:ph idx="1" type="body"/>
          </p:nvPr>
        </p:nvSpPr>
        <p:spPr>
          <a:xfrm>
            <a:off x="311700" y="1152475"/>
            <a:ext cx="48762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SIGnals INTelligence(SIGINT)</a:t>
            </a:r>
            <a:endParaRPr/>
          </a:p>
          <a:p>
            <a:pPr indent="0" lvl="0" marL="0" rtl="0" algn="l">
              <a:lnSpc>
                <a:spcPct val="115000"/>
              </a:lnSpc>
              <a:spcBef>
                <a:spcPts val="1200"/>
              </a:spcBef>
              <a:spcAft>
                <a:spcPts val="0"/>
              </a:spcAft>
              <a:buSzPts val="1800"/>
              <a:buNone/>
            </a:pPr>
            <a:r>
              <a:rPr lang="en"/>
              <a:t>First entry point in understanding the surrounding EMS. Classified further into two further parts</a:t>
            </a:r>
            <a:endParaRPr/>
          </a:p>
          <a:p>
            <a:pPr indent="0" lvl="0" marL="0" rtl="0" algn="l">
              <a:lnSpc>
                <a:spcPct val="115000"/>
              </a:lnSpc>
              <a:spcBef>
                <a:spcPts val="1200"/>
              </a:spcBef>
              <a:spcAft>
                <a:spcPts val="0"/>
              </a:spcAft>
              <a:buSzPts val="1800"/>
              <a:buNone/>
            </a:pPr>
            <a:r>
              <a:rPr lang="en"/>
              <a:t>ELectronics INTelligence (ELINT)</a:t>
            </a:r>
            <a:endParaRPr/>
          </a:p>
          <a:p>
            <a:pPr indent="0" lvl="0" marL="0" rtl="0" algn="l">
              <a:lnSpc>
                <a:spcPct val="115000"/>
              </a:lnSpc>
              <a:spcBef>
                <a:spcPts val="1200"/>
              </a:spcBef>
              <a:spcAft>
                <a:spcPts val="1200"/>
              </a:spcAft>
              <a:buSzPts val="1800"/>
              <a:buNone/>
            </a:pPr>
            <a:r>
              <a:rPr lang="en"/>
              <a:t>COMmunications INTelligence (COMINT)</a:t>
            </a:r>
            <a:endParaRPr/>
          </a:p>
        </p:txBody>
      </p:sp>
      <p:pic>
        <p:nvPicPr>
          <p:cNvPr descr="Convergence of Cyberspace Operations and Electronic Warfare Effects &gt; The  Cyber Defense Review &gt; Article View" id="142" name="Google Shape;142;p24"/>
          <p:cNvPicPr preferRelativeResize="0"/>
          <p:nvPr/>
        </p:nvPicPr>
        <p:blipFill rotWithShape="1">
          <a:blip r:embed="rId3">
            <a:alphaModFix/>
          </a:blip>
          <a:srcRect b="0" l="0" r="0" t="0"/>
          <a:stretch/>
        </p:blipFill>
        <p:spPr>
          <a:xfrm>
            <a:off x="6342400" y="72135"/>
            <a:ext cx="2704500" cy="2754940"/>
          </a:xfrm>
          <a:prstGeom prst="rect">
            <a:avLst/>
          </a:prstGeom>
          <a:noFill/>
          <a:ln>
            <a:noFill/>
          </a:ln>
        </p:spPr>
      </p:pic>
      <p:pic>
        <p:nvPicPr>
          <p:cNvPr id="143" name="Google Shape;143;p24"/>
          <p:cNvPicPr preferRelativeResize="0"/>
          <p:nvPr/>
        </p:nvPicPr>
        <p:blipFill rotWithShape="1">
          <a:blip r:embed="rId4">
            <a:alphaModFix/>
          </a:blip>
          <a:srcRect b="0" l="0" r="0" t="0"/>
          <a:stretch/>
        </p:blipFill>
        <p:spPr>
          <a:xfrm>
            <a:off x="4830454" y="2621700"/>
            <a:ext cx="3236325" cy="2424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COMmunications INTelligence (COMINT)</a:t>
            </a:r>
            <a:endParaRPr/>
          </a:p>
        </p:txBody>
      </p:sp>
      <p:sp>
        <p:nvSpPr>
          <p:cNvPr id="149" name="Google Shape;149;p25"/>
          <p:cNvSpPr txBox="1"/>
          <p:nvPr>
            <p:ph idx="1" type="body"/>
          </p:nvPr>
        </p:nvSpPr>
        <p:spPr>
          <a:xfrm>
            <a:off x="311700" y="1152475"/>
            <a:ext cx="58383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a:t>Understanding Data Communication Signals in an enemy space, this include dedicated datalink and telecommunication signals. </a:t>
            </a:r>
            <a:endParaRPr/>
          </a:p>
          <a:p>
            <a:pPr indent="0" lvl="0" marL="0" rtl="0" algn="l">
              <a:lnSpc>
                <a:spcPct val="115000"/>
              </a:lnSpc>
              <a:spcBef>
                <a:spcPts val="1200"/>
              </a:spcBef>
              <a:spcAft>
                <a:spcPts val="0"/>
              </a:spcAft>
              <a:buSzPts val="1800"/>
              <a:buNone/>
            </a:pPr>
            <a:r>
              <a:rPr lang="en"/>
              <a:t>Datalink signals can be from networked RADAR’s for AD/AWS, SATPHONE emissions originating from the area.</a:t>
            </a:r>
            <a:endParaRPr/>
          </a:p>
          <a:p>
            <a:pPr indent="0" lvl="0" marL="0" rtl="0" algn="l">
              <a:lnSpc>
                <a:spcPct val="115000"/>
              </a:lnSpc>
              <a:spcBef>
                <a:spcPts val="1200"/>
              </a:spcBef>
              <a:spcAft>
                <a:spcPts val="1200"/>
              </a:spcAft>
              <a:buSzPts val="1800"/>
              <a:buNone/>
            </a:pPr>
            <a:r>
              <a:rPr lang="en"/>
              <a:t>This include Amateur Radio broadcast, understanding of telecom network operators in the area which might be a precedent to tracking down specific internet gateways into our country.</a:t>
            </a:r>
            <a:endParaRPr/>
          </a:p>
        </p:txBody>
      </p:sp>
      <p:pic>
        <p:nvPicPr>
          <p:cNvPr id="150" name="Google Shape;150;p25"/>
          <p:cNvPicPr preferRelativeResize="0"/>
          <p:nvPr/>
        </p:nvPicPr>
        <p:blipFill rotWithShape="1">
          <a:blip r:embed="rId3">
            <a:alphaModFix/>
          </a:blip>
          <a:srcRect b="0" l="0" r="0" t="0"/>
          <a:stretch/>
        </p:blipFill>
        <p:spPr>
          <a:xfrm>
            <a:off x="6589125" y="2343663"/>
            <a:ext cx="2286000" cy="2543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19177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Technical Warning: The next few slides might be too much theory into understanding.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Electronic Support Measures (ESM)</a:t>
            </a:r>
            <a:endParaRPr/>
          </a:p>
        </p:txBody>
      </p:sp>
      <p:sp>
        <p:nvSpPr>
          <p:cNvPr id="161" name="Google Shape;161;p27"/>
          <p:cNvSpPr txBox="1"/>
          <p:nvPr>
            <p:ph idx="1" type="body"/>
          </p:nvPr>
        </p:nvSpPr>
        <p:spPr>
          <a:xfrm>
            <a:off x="311700" y="1152475"/>
            <a:ext cx="4113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2 sub-types of classification:</a:t>
            </a:r>
            <a:endParaRPr/>
          </a:p>
          <a:p>
            <a:pPr indent="-342900" lvl="0" marL="457200" rtl="0" algn="l">
              <a:lnSpc>
                <a:spcPct val="115000"/>
              </a:lnSpc>
              <a:spcBef>
                <a:spcPts val="1200"/>
              </a:spcBef>
              <a:spcAft>
                <a:spcPts val="0"/>
              </a:spcAft>
              <a:buSzPts val="1800"/>
              <a:buChar char="●"/>
            </a:pPr>
            <a:r>
              <a:rPr lang="en"/>
              <a:t>ESM-Weapons</a:t>
            </a:r>
            <a:br>
              <a:rPr lang="en"/>
            </a:br>
            <a:r>
              <a:rPr lang="en"/>
              <a:t>RADAR Warning Receiver (RWR)</a:t>
            </a:r>
            <a:endParaRPr/>
          </a:p>
          <a:p>
            <a:pPr indent="-342900" lvl="0" marL="457200" rtl="0" algn="l">
              <a:lnSpc>
                <a:spcPct val="115000"/>
              </a:lnSpc>
              <a:spcBef>
                <a:spcPts val="0"/>
              </a:spcBef>
              <a:spcAft>
                <a:spcPts val="0"/>
              </a:spcAft>
              <a:buSzPts val="1800"/>
              <a:buChar char="●"/>
            </a:pPr>
            <a:r>
              <a:rPr lang="en"/>
              <a:t>IR lock warning systems</a:t>
            </a:r>
            <a:endParaRPr/>
          </a:p>
          <a:p>
            <a:pPr indent="0" lvl="0" marL="0" rtl="0" algn="l">
              <a:lnSpc>
                <a:spcPct val="115000"/>
              </a:lnSpc>
              <a:spcBef>
                <a:spcPts val="1200"/>
              </a:spcBef>
              <a:spcAft>
                <a:spcPts val="0"/>
              </a:spcAft>
              <a:buSzPts val="1800"/>
              <a:buNone/>
            </a:pPr>
            <a:r>
              <a:rPr lang="en"/>
              <a:t>ESM-Comms</a:t>
            </a:r>
            <a:endParaRPr/>
          </a:p>
          <a:p>
            <a:pPr indent="-342900" lvl="0" marL="457200" rtl="0" algn="l">
              <a:lnSpc>
                <a:spcPct val="115000"/>
              </a:lnSpc>
              <a:spcBef>
                <a:spcPts val="1200"/>
              </a:spcBef>
              <a:spcAft>
                <a:spcPts val="0"/>
              </a:spcAft>
              <a:buSzPts val="1800"/>
              <a:buChar char="●"/>
            </a:pPr>
            <a:r>
              <a:rPr lang="en"/>
              <a:t>Interception</a:t>
            </a:r>
            <a:endParaRPr/>
          </a:p>
          <a:p>
            <a:pPr indent="-342900" lvl="0" marL="457200" rtl="0" algn="l">
              <a:lnSpc>
                <a:spcPct val="115000"/>
              </a:lnSpc>
              <a:spcBef>
                <a:spcPts val="0"/>
              </a:spcBef>
              <a:spcAft>
                <a:spcPts val="0"/>
              </a:spcAft>
              <a:buSzPts val="1800"/>
              <a:buChar char="●"/>
            </a:pPr>
            <a:r>
              <a:rPr lang="en"/>
              <a:t>Locating (Direction Finding)</a:t>
            </a:r>
            <a:endParaRPr/>
          </a:p>
        </p:txBody>
      </p:sp>
      <p:pic>
        <p:nvPicPr>
          <p:cNvPr id="162" name="Google Shape;162;p27"/>
          <p:cNvPicPr preferRelativeResize="0"/>
          <p:nvPr/>
        </p:nvPicPr>
        <p:blipFill rotWithShape="1">
          <a:blip r:embed="rId3">
            <a:alphaModFix/>
          </a:blip>
          <a:srcRect b="0" l="0" r="0" t="0"/>
          <a:stretch/>
        </p:blipFill>
        <p:spPr>
          <a:xfrm>
            <a:off x="4763025" y="985100"/>
            <a:ext cx="3312950" cy="3329525"/>
          </a:xfrm>
          <a:prstGeom prst="rect">
            <a:avLst/>
          </a:prstGeom>
          <a:noFill/>
          <a:ln>
            <a:noFill/>
          </a:ln>
        </p:spPr>
      </p:pic>
      <p:sp>
        <p:nvSpPr>
          <p:cNvPr id="163" name="Google Shape;163;p27"/>
          <p:cNvSpPr txBox="1"/>
          <p:nvPr/>
        </p:nvSpPr>
        <p:spPr>
          <a:xfrm>
            <a:off x="4877075" y="4529250"/>
            <a:ext cx="2427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Courtesy: European Amateur Radio Community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Electronic Counter Measures (ECM)</a:t>
            </a:r>
            <a:endParaRPr/>
          </a:p>
        </p:txBody>
      </p:sp>
      <p:sp>
        <p:nvSpPr>
          <p:cNvPr id="169" name="Google Shape;169;p28"/>
          <p:cNvSpPr txBox="1"/>
          <p:nvPr>
            <p:ph idx="1" type="body"/>
          </p:nvPr>
        </p:nvSpPr>
        <p:spPr>
          <a:xfrm>
            <a:off x="311700" y="1152475"/>
            <a:ext cx="45432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lang="en"/>
              <a:t>Once we have enough information about EMS, it is time take action based upon data provided from recon phase (SIGINT).</a:t>
            </a:r>
            <a:endParaRPr/>
          </a:p>
          <a:p>
            <a:pPr indent="0" lvl="0" marL="0" rtl="0" algn="l">
              <a:lnSpc>
                <a:spcPct val="115000"/>
              </a:lnSpc>
              <a:spcBef>
                <a:spcPts val="1200"/>
              </a:spcBef>
              <a:spcAft>
                <a:spcPts val="0"/>
              </a:spcAft>
              <a:buSzPct val="117647"/>
              <a:buNone/>
            </a:pPr>
            <a:r>
              <a:rPr lang="en"/>
              <a:t>2 types:</a:t>
            </a:r>
            <a:endParaRPr/>
          </a:p>
          <a:p>
            <a:pPr indent="0" lvl="0" marL="0" rtl="0" algn="l">
              <a:lnSpc>
                <a:spcPct val="115000"/>
              </a:lnSpc>
              <a:spcBef>
                <a:spcPts val="1200"/>
              </a:spcBef>
              <a:spcAft>
                <a:spcPts val="0"/>
              </a:spcAft>
              <a:buSzPct val="117647"/>
              <a:buNone/>
            </a:pPr>
            <a:r>
              <a:rPr lang="en"/>
              <a:t>ECM-Weapons:</a:t>
            </a:r>
            <a:endParaRPr/>
          </a:p>
          <a:p>
            <a:pPr indent="-325755" lvl="0" marL="457200" rtl="0" algn="l">
              <a:lnSpc>
                <a:spcPct val="115000"/>
              </a:lnSpc>
              <a:spcBef>
                <a:spcPts val="1200"/>
              </a:spcBef>
              <a:spcAft>
                <a:spcPts val="0"/>
              </a:spcAft>
              <a:buSzPct val="100000"/>
              <a:buChar char="●"/>
            </a:pPr>
            <a:r>
              <a:rPr lang="en"/>
              <a:t>Optical Dazzlers</a:t>
            </a:r>
            <a:endParaRPr/>
          </a:p>
          <a:p>
            <a:pPr indent="-325755" lvl="0" marL="457200" rtl="0" algn="l">
              <a:lnSpc>
                <a:spcPct val="115000"/>
              </a:lnSpc>
              <a:spcBef>
                <a:spcPts val="0"/>
              </a:spcBef>
              <a:spcAft>
                <a:spcPts val="0"/>
              </a:spcAft>
              <a:buSzPct val="100000"/>
              <a:buChar char="●"/>
            </a:pPr>
            <a:r>
              <a:rPr lang="en"/>
              <a:t>Chaff’s</a:t>
            </a:r>
            <a:endParaRPr/>
          </a:p>
          <a:p>
            <a:pPr indent="-325755" lvl="0" marL="457200" rtl="0" algn="l">
              <a:lnSpc>
                <a:spcPct val="115000"/>
              </a:lnSpc>
              <a:spcBef>
                <a:spcPts val="0"/>
              </a:spcBef>
              <a:spcAft>
                <a:spcPts val="0"/>
              </a:spcAft>
              <a:buSzPct val="100000"/>
              <a:buChar char="●"/>
            </a:pPr>
            <a:r>
              <a:rPr lang="en"/>
              <a:t>Digital RF Memory (DRFM)</a:t>
            </a:r>
            <a:endParaRPr/>
          </a:p>
          <a:p>
            <a:pPr indent="-325755" lvl="0" marL="457200" rtl="0" algn="l">
              <a:lnSpc>
                <a:spcPct val="115000"/>
              </a:lnSpc>
              <a:spcBef>
                <a:spcPts val="0"/>
              </a:spcBef>
              <a:spcAft>
                <a:spcPts val="0"/>
              </a:spcAft>
              <a:buSzPct val="100000"/>
              <a:buChar char="●"/>
            </a:pPr>
            <a:r>
              <a:rPr lang="en"/>
              <a:t>Signal and noise modulated jammers</a:t>
            </a:r>
            <a:endParaRPr/>
          </a:p>
          <a:p>
            <a:pPr indent="0" lvl="0" marL="0" rtl="0" algn="l">
              <a:lnSpc>
                <a:spcPct val="115000"/>
              </a:lnSpc>
              <a:spcBef>
                <a:spcPts val="1200"/>
              </a:spcBef>
              <a:spcAft>
                <a:spcPts val="0"/>
              </a:spcAft>
              <a:buSzPct val="117647"/>
              <a:buNone/>
            </a:pPr>
            <a:r>
              <a:rPr lang="en"/>
              <a:t>ECM-Comms</a:t>
            </a:r>
            <a:endParaRPr/>
          </a:p>
          <a:p>
            <a:pPr indent="-325755" lvl="0" marL="457200" rtl="0" algn="l">
              <a:lnSpc>
                <a:spcPct val="115000"/>
              </a:lnSpc>
              <a:spcBef>
                <a:spcPts val="1200"/>
              </a:spcBef>
              <a:spcAft>
                <a:spcPts val="0"/>
              </a:spcAft>
              <a:buSzPct val="100000"/>
              <a:buChar char="●"/>
            </a:pPr>
            <a:r>
              <a:rPr lang="en"/>
              <a:t>Jammers and Signal Spoofers</a:t>
            </a:r>
            <a:endParaRPr/>
          </a:p>
        </p:txBody>
      </p:sp>
      <p:pic>
        <p:nvPicPr>
          <p:cNvPr id="170" name="Google Shape;170;p28"/>
          <p:cNvPicPr preferRelativeResize="0"/>
          <p:nvPr/>
        </p:nvPicPr>
        <p:blipFill rotWithShape="1">
          <a:blip r:embed="rId3">
            <a:alphaModFix/>
          </a:blip>
          <a:srcRect b="0" l="0" r="0" t="0"/>
          <a:stretch/>
        </p:blipFill>
        <p:spPr>
          <a:xfrm>
            <a:off x="7027725" y="114850"/>
            <a:ext cx="1428750" cy="2381250"/>
          </a:xfrm>
          <a:prstGeom prst="rect">
            <a:avLst/>
          </a:prstGeom>
          <a:noFill/>
          <a:ln>
            <a:noFill/>
          </a:ln>
        </p:spPr>
      </p:pic>
      <p:sp>
        <p:nvSpPr>
          <p:cNvPr id="171" name="Google Shape;171;p28"/>
          <p:cNvSpPr txBox="1"/>
          <p:nvPr/>
        </p:nvSpPr>
        <p:spPr>
          <a:xfrm>
            <a:off x="4925925" y="1017725"/>
            <a:ext cx="21018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Chinese Firedrake jammer, in Radio Free Asia(HF).</a:t>
            </a:r>
            <a:endParaRPr b="0" i="0" sz="1400" u="none" cap="none" strike="noStrike">
              <a:solidFill>
                <a:srgbClr val="000000"/>
              </a:solidFill>
              <a:latin typeface="Arial"/>
              <a:ea typeface="Arial"/>
              <a:cs typeface="Arial"/>
              <a:sym typeface="Arial"/>
            </a:endParaRPr>
          </a:p>
        </p:txBody>
      </p:sp>
      <p:pic>
        <p:nvPicPr>
          <p:cNvPr id="172" name="Google Shape;172;p28"/>
          <p:cNvPicPr preferRelativeResize="0"/>
          <p:nvPr/>
        </p:nvPicPr>
        <p:blipFill rotWithShape="1">
          <a:blip r:embed="rId4">
            <a:alphaModFix/>
          </a:blip>
          <a:srcRect b="0" l="0" r="0" t="0"/>
          <a:stretch/>
        </p:blipFill>
        <p:spPr>
          <a:xfrm>
            <a:off x="3233449" y="1941400"/>
            <a:ext cx="3694976" cy="1143550"/>
          </a:xfrm>
          <a:prstGeom prst="rect">
            <a:avLst/>
          </a:prstGeom>
          <a:noFill/>
          <a:ln>
            <a:noFill/>
          </a:ln>
        </p:spPr>
      </p:pic>
      <p:sp>
        <p:nvSpPr>
          <p:cNvPr id="173" name="Google Shape;173;p28"/>
          <p:cNvSpPr txBox="1"/>
          <p:nvPr/>
        </p:nvSpPr>
        <p:spPr>
          <a:xfrm>
            <a:off x="3493150" y="3084950"/>
            <a:ext cx="127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 name="Google Shape;174;p28"/>
          <p:cNvPicPr preferRelativeResize="0"/>
          <p:nvPr/>
        </p:nvPicPr>
        <p:blipFill rotWithShape="1">
          <a:blip r:embed="rId5">
            <a:alphaModFix/>
          </a:blip>
          <a:srcRect b="0" l="0" r="0" t="0"/>
          <a:stretch/>
        </p:blipFill>
        <p:spPr>
          <a:xfrm>
            <a:off x="5936200" y="3084949"/>
            <a:ext cx="2752250" cy="1612650"/>
          </a:xfrm>
          <a:prstGeom prst="rect">
            <a:avLst/>
          </a:prstGeom>
          <a:noFill/>
          <a:ln>
            <a:noFill/>
          </a:ln>
        </p:spPr>
      </p:pic>
      <p:sp>
        <p:nvSpPr>
          <p:cNvPr id="175" name="Google Shape;175;p28"/>
          <p:cNvSpPr txBox="1"/>
          <p:nvPr/>
        </p:nvSpPr>
        <p:spPr>
          <a:xfrm>
            <a:off x="4351625" y="3840975"/>
            <a:ext cx="132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Electronic Counter Counter Measures (ECCM)</a:t>
            </a:r>
            <a:endParaRPr/>
          </a:p>
        </p:txBody>
      </p:sp>
      <p:sp>
        <p:nvSpPr>
          <p:cNvPr id="181" name="Google Shape;181;p29"/>
          <p:cNvSpPr txBox="1"/>
          <p:nvPr>
            <p:ph idx="1" type="body"/>
          </p:nvPr>
        </p:nvSpPr>
        <p:spPr>
          <a:xfrm>
            <a:off x="311700" y="1152475"/>
            <a:ext cx="43656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8"/>
              <a:buNone/>
            </a:pPr>
            <a:r>
              <a:rPr lang="en"/>
              <a:t>Protection of our own sensors and systems while we are under attack.</a:t>
            </a:r>
            <a:endParaRPr/>
          </a:p>
          <a:p>
            <a:pPr indent="0" lvl="0" marL="0" rtl="0" algn="l">
              <a:lnSpc>
                <a:spcPct val="115000"/>
              </a:lnSpc>
              <a:spcBef>
                <a:spcPts val="1200"/>
              </a:spcBef>
              <a:spcAft>
                <a:spcPts val="0"/>
              </a:spcAft>
              <a:buSzPct val="108108"/>
              <a:buNone/>
            </a:pPr>
            <a:r>
              <a:rPr lang="en"/>
              <a:t>Essential as the adversary also does the same things that we specified that we mentioned before.</a:t>
            </a:r>
            <a:endParaRPr/>
          </a:p>
          <a:p>
            <a:pPr indent="0" lvl="0" marL="0" rtl="0" algn="l">
              <a:lnSpc>
                <a:spcPct val="115000"/>
              </a:lnSpc>
              <a:spcBef>
                <a:spcPts val="1200"/>
              </a:spcBef>
              <a:spcAft>
                <a:spcPts val="0"/>
              </a:spcAft>
              <a:buSzPct val="108108"/>
              <a:buNone/>
            </a:pPr>
            <a:r>
              <a:rPr lang="en"/>
              <a:t>Necessary:</a:t>
            </a:r>
            <a:endParaRPr/>
          </a:p>
          <a:p>
            <a:pPr indent="-334327" lvl="0" marL="457200" rtl="0" algn="l">
              <a:lnSpc>
                <a:spcPct val="115000"/>
              </a:lnSpc>
              <a:spcBef>
                <a:spcPts val="1200"/>
              </a:spcBef>
              <a:spcAft>
                <a:spcPts val="0"/>
              </a:spcAft>
              <a:buSzPct val="100000"/>
              <a:buChar char="●"/>
            </a:pPr>
            <a:r>
              <a:rPr lang="en"/>
              <a:t>Jam and Spoof resilient data-links</a:t>
            </a:r>
            <a:endParaRPr/>
          </a:p>
          <a:p>
            <a:pPr indent="-334327" lvl="0" marL="457200" rtl="0" algn="l">
              <a:lnSpc>
                <a:spcPct val="115000"/>
              </a:lnSpc>
              <a:spcBef>
                <a:spcPts val="0"/>
              </a:spcBef>
              <a:spcAft>
                <a:spcPts val="0"/>
              </a:spcAft>
              <a:buSzPct val="100000"/>
              <a:buChar char="●"/>
            </a:pPr>
            <a:r>
              <a:rPr lang="en"/>
              <a:t>Private standalone systems</a:t>
            </a:r>
            <a:endParaRPr/>
          </a:p>
          <a:p>
            <a:pPr indent="-334327" lvl="0" marL="457200" rtl="0" algn="l">
              <a:lnSpc>
                <a:spcPct val="115000"/>
              </a:lnSpc>
              <a:spcBef>
                <a:spcPts val="0"/>
              </a:spcBef>
              <a:spcAft>
                <a:spcPts val="0"/>
              </a:spcAft>
              <a:buSzPct val="100000"/>
              <a:buChar char="●"/>
            </a:pPr>
            <a:r>
              <a:rPr lang="en"/>
              <a:t>Ad-hoc systems</a:t>
            </a:r>
            <a:endParaRPr/>
          </a:p>
          <a:p>
            <a:pPr indent="-334327" lvl="0" marL="457200" rtl="0" algn="l">
              <a:lnSpc>
                <a:spcPct val="115000"/>
              </a:lnSpc>
              <a:spcBef>
                <a:spcPts val="0"/>
              </a:spcBef>
              <a:spcAft>
                <a:spcPts val="0"/>
              </a:spcAft>
              <a:buSzPct val="100000"/>
              <a:buChar char="●"/>
            </a:pPr>
            <a:r>
              <a:rPr lang="en"/>
              <a:t>Intelligent spectrum monitors and signal identifiers</a:t>
            </a:r>
            <a:endParaRPr/>
          </a:p>
        </p:txBody>
      </p:sp>
      <p:pic>
        <p:nvPicPr>
          <p:cNvPr id="182" name="Google Shape;182;p29"/>
          <p:cNvPicPr preferRelativeResize="0"/>
          <p:nvPr/>
        </p:nvPicPr>
        <p:blipFill rotWithShape="1">
          <a:blip r:embed="rId3">
            <a:alphaModFix/>
          </a:blip>
          <a:srcRect b="0" l="0" r="0" t="0"/>
          <a:stretch/>
        </p:blipFill>
        <p:spPr>
          <a:xfrm>
            <a:off x="4642925" y="1714500"/>
            <a:ext cx="3943350" cy="171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But on drones, how?</a:t>
            </a:r>
            <a:endParaRPr/>
          </a:p>
          <a:p>
            <a:pPr indent="0" lvl="0" marL="0" rtl="0" algn="l">
              <a:lnSpc>
                <a:spcPct val="100000"/>
              </a:lnSpc>
              <a:spcBef>
                <a:spcPts val="0"/>
              </a:spcBef>
              <a:spcAft>
                <a:spcPts val="0"/>
              </a:spcAft>
              <a:buSzPct val="111111"/>
              <a:buNone/>
            </a:pPr>
            <a:r>
              <a:t/>
            </a:r>
            <a:endParaRPr/>
          </a:p>
        </p:txBody>
      </p:sp>
      <p:sp>
        <p:nvSpPr>
          <p:cNvPr id="188" name="Google Shape;188;p30"/>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108108"/>
              <a:buNone/>
            </a:pPr>
            <a:r>
              <a:rPr lang="en"/>
              <a:t>All these needs to be done on a drone, this means that we need a enabling technology.</a:t>
            </a:r>
            <a:endParaRPr/>
          </a:p>
          <a:p>
            <a:pPr indent="0" lvl="0" marL="0" rtl="0" algn="l">
              <a:lnSpc>
                <a:spcPct val="115000"/>
              </a:lnSpc>
              <a:spcBef>
                <a:spcPts val="1200"/>
              </a:spcBef>
              <a:spcAft>
                <a:spcPts val="0"/>
              </a:spcAft>
              <a:buSzPct val="108108"/>
              <a:buNone/>
            </a:pPr>
            <a:r>
              <a:rPr lang="en"/>
              <a:t>A: Software Defined Radios (SDR) and re-programmable RF Front End equipments.</a:t>
            </a:r>
            <a:endParaRPr/>
          </a:p>
          <a:p>
            <a:pPr indent="0" lvl="0" marL="0" rtl="0" algn="l">
              <a:lnSpc>
                <a:spcPct val="115000"/>
              </a:lnSpc>
              <a:spcBef>
                <a:spcPts val="1200"/>
              </a:spcBef>
              <a:spcAft>
                <a:spcPts val="0"/>
              </a:spcAft>
              <a:buSzPct val="108108"/>
              <a:buNone/>
            </a:pPr>
            <a:r>
              <a:rPr lang="en"/>
              <a:t>SIGINT for a end user in the present day is matter of buying the cheapest SDR and using it get spectrum data.</a:t>
            </a:r>
            <a:endParaRPr/>
          </a:p>
          <a:p>
            <a:pPr indent="0" lvl="0" marL="0" rtl="0" algn="l">
              <a:lnSpc>
                <a:spcPct val="115000"/>
              </a:lnSpc>
              <a:spcBef>
                <a:spcPts val="1200"/>
              </a:spcBef>
              <a:spcAft>
                <a:spcPts val="1200"/>
              </a:spcAft>
              <a:buSzPct val="108108"/>
              <a:buNone/>
            </a:pPr>
            <a:r>
              <a:rPr lang="en"/>
              <a:t>The most important: Utilization of open source technology to our advantage.</a:t>
            </a:r>
            <a:endParaRPr/>
          </a:p>
        </p:txBody>
      </p:sp>
      <p:pic>
        <p:nvPicPr>
          <p:cNvPr id="189" name="Google Shape;189;p30"/>
          <p:cNvPicPr preferRelativeResize="0"/>
          <p:nvPr/>
        </p:nvPicPr>
        <p:blipFill rotWithShape="1">
          <a:blip r:embed="rId3">
            <a:alphaModFix/>
          </a:blip>
          <a:srcRect b="0" l="0" r="0" t="0"/>
          <a:stretch/>
        </p:blipFill>
        <p:spPr>
          <a:xfrm>
            <a:off x="4724400" y="1170125"/>
            <a:ext cx="4267200" cy="274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Integrating SDR on drones</a:t>
            </a:r>
            <a:endParaRPr/>
          </a:p>
        </p:txBody>
      </p:sp>
      <p:sp>
        <p:nvSpPr>
          <p:cNvPr id="195" name="Google Shape;195;p31"/>
          <p:cNvSpPr txBox="1"/>
          <p:nvPr>
            <p:ph idx="1" type="body"/>
          </p:nvPr>
        </p:nvSpPr>
        <p:spPr>
          <a:xfrm>
            <a:off x="311700" y="1152475"/>
            <a:ext cx="42603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8"/>
              <a:buNone/>
            </a:pPr>
            <a:r>
              <a:rPr lang="en"/>
              <a:t>Drone + SBC (Single Board Computer) + Entry Level SDR (I’d say start with a rtl-sdr or some similar DVB-T tunable dongle)</a:t>
            </a:r>
            <a:endParaRPr/>
          </a:p>
          <a:p>
            <a:pPr indent="0" lvl="0" marL="0" rtl="0" algn="l">
              <a:lnSpc>
                <a:spcPct val="115000"/>
              </a:lnSpc>
              <a:spcBef>
                <a:spcPts val="1200"/>
              </a:spcBef>
              <a:spcAft>
                <a:spcPts val="0"/>
              </a:spcAft>
              <a:buSzPct val="108108"/>
              <a:buNone/>
            </a:pPr>
            <a:r>
              <a:rPr lang="en"/>
              <a:t>SBC can be a raspberry pi or any board with a good computation facility (like odroid, tinker, Udoo).</a:t>
            </a:r>
            <a:endParaRPr/>
          </a:p>
          <a:p>
            <a:pPr indent="0" lvl="0" marL="0" rtl="0" algn="l">
              <a:lnSpc>
                <a:spcPct val="115000"/>
              </a:lnSpc>
              <a:spcBef>
                <a:spcPts val="1200"/>
              </a:spcBef>
              <a:spcAft>
                <a:spcPts val="1200"/>
              </a:spcAft>
              <a:buSzPct val="108108"/>
              <a:buNone/>
            </a:pPr>
            <a:r>
              <a:rPr lang="en"/>
              <a:t>Linuxize the SBC and leverage open source software like GNU Radio Companion (GRC), python and drivers from the vendors, transfer the data to ground and analyze the data or perform operation on air itself (trade off)</a:t>
            </a:r>
            <a:endParaRPr/>
          </a:p>
        </p:txBody>
      </p:sp>
      <p:pic>
        <p:nvPicPr>
          <p:cNvPr id="196" name="Google Shape;196;p31"/>
          <p:cNvPicPr preferRelativeResize="0"/>
          <p:nvPr/>
        </p:nvPicPr>
        <p:blipFill rotWithShape="1">
          <a:blip r:embed="rId3">
            <a:alphaModFix/>
          </a:blip>
          <a:srcRect b="0" l="0" r="0" t="0"/>
          <a:stretch/>
        </p:blipFill>
        <p:spPr>
          <a:xfrm>
            <a:off x="4572000" y="732475"/>
            <a:ext cx="4148175" cy="957275"/>
          </a:xfrm>
          <a:prstGeom prst="rect">
            <a:avLst/>
          </a:prstGeom>
          <a:noFill/>
          <a:ln>
            <a:noFill/>
          </a:ln>
        </p:spPr>
      </p:pic>
      <p:pic>
        <p:nvPicPr>
          <p:cNvPr id="197" name="Google Shape;197;p31"/>
          <p:cNvPicPr preferRelativeResize="0"/>
          <p:nvPr/>
        </p:nvPicPr>
        <p:blipFill rotWithShape="1">
          <a:blip r:embed="rId4">
            <a:alphaModFix/>
          </a:blip>
          <a:srcRect b="0" l="0" r="0" t="0"/>
          <a:stretch/>
        </p:blipFill>
        <p:spPr>
          <a:xfrm>
            <a:off x="4724400" y="1842150"/>
            <a:ext cx="1865600" cy="1865600"/>
          </a:xfrm>
          <a:prstGeom prst="rect">
            <a:avLst/>
          </a:prstGeom>
          <a:noFill/>
          <a:ln>
            <a:noFill/>
          </a:ln>
        </p:spPr>
      </p:pic>
      <p:pic>
        <p:nvPicPr>
          <p:cNvPr id="198" name="Google Shape;198;p31"/>
          <p:cNvPicPr preferRelativeResize="0"/>
          <p:nvPr/>
        </p:nvPicPr>
        <p:blipFill rotWithShape="1">
          <a:blip r:embed="rId5">
            <a:alphaModFix/>
          </a:blip>
          <a:srcRect b="0" l="0" r="0" t="0"/>
          <a:stretch/>
        </p:blipFill>
        <p:spPr>
          <a:xfrm>
            <a:off x="6460024" y="2196877"/>
            <a:ext cx="2413425" cy="815200"/>
          </a:xfrm>
          <a:prstGeom prst="rect">
            <a:avLst/>
          </a:prstGeom>
          <a:noFill/>
          <a:ln>
            <a:noFill/>
          </a:ln>
        </p:spPr>
      </p:pic>
      <p:pic>
        <p:nvPicPr>
          <p:cNvPr id="199" name="Google Shape;199;p31"/>
          <p:cNvPicPr preferRelativeResize="0"/>
          <p:nvPr/>
        </p:nvPicPr>
        <p:blipFill rotWithShape="1">
          <a:blip r:embed="rId6">
            <a:alphaModFix/>
          </a:blip>
          <a:srcRect b="0" l="0" r="0" t="0"/>
          <a:stretch/>
        </p:blipFill>
        <p:spPr>
          <a:xfrm>
            <a:off x="6742400" y="3164477"/>
            <a:ext cx="2249200" cy="1686900"/>
          </a:xfrm>
          <a:prstGeom prst="rect">
            <a:avLst/>
          </a:prstGeom>
          <a:noFill/>
          <a:ln>
            <a:noFill/>
          </a:ln>
        </p:spPr>
      </p:pic>
      <p:pic>
        <p:nvPicPr>
          <p:cNvPr id="200" name="Google Shape;200;p31"/>
          <p:cNvPicPr preferRelativeResize="0"/>
          <p:nvPr/>
        </p:nvPicPr>
        <p:blipFill rotWithShape="1">
          <a:blip r:embed="rId7">
            <a:alphaModFix/>
          </a:blip>
          <a:srcRect b="0" l="0" r="0" t="0"/>
          <a:stretch/>
        </p:blipFill>
        <p:spPr>
          <a:xfrm>
            <a:off x="5083975" y="3581950"/>
            <a:ext cx="1146450" cy="114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Not the What, but the Why? Why EW in aerial arena?</a:t>
            </a:r>
            <a:endParaRPr/>
          </a:p>
        </p:txBody>
      </p:sp>
      <p:sp>
        <p:nvSpPr>
          <p:cNvPr id="61" name="Google Shape;61;p14"/>
          <p:cNvSpPr txBox="1"/>
          <p:nvPr>
            <p:ph idx="1" type="body"/>
          </p:nvPr>
        </p:nvSpPr>
        <p:spPr>
          <a:xfrm>
            <a:off x="311700" y="1152475"/>
            <a:ext cx="8520600" cy="1282200"/>
          </a:xfrm>
          <a:prstGeom prst="rect">
            <a:avLst/>
          </a:prstGeom>
          <a:noFill/>
          <a:ln>
            <a:noFill/>
          </a:ln>
        </p:spPr>
        <p:txBody>
          <a:bodyPr anchorCtr="0" anchor="t" bIns="91425" lIns="91425" spcFirstLastPara="1" rIns="91425" wrap="square" tIns="91425">
            <a:normAutofit fontScale="77500"/>
          </a:bodyPr>
          <a:lstStyle/>
          <a:p>
            <a:pPr indent="0" lvl="0" marL="0" rtl="0" algn="l">
              <a:lnSpc>
                <a:spcPct val="115000"/>
              </a:lnSpc>
              <a:spcBef>
                <a:spcPts val="0"/>
              </a:spcBef>
              <a:spcAft>
                <a:spcPts val="0"/>
              </a:spcAft>
              <a:buSzPct val="129032"/>
              <a:buNone/>
            </a:pPr>
            <a:r>
              <a:rPr lang="en"/>
              <a:t>Let's take a look at 2 recent conflicts in high level detail.</a:t>
            </a:r>
            <a:endParaRPr/>
          </a:p>
          <a:p>
            <a:pPr indent="-317182" lvl="0" marL="457200" rtl="0" algn="ctr">
              <a:lnSpc>
                <a:spcPct val="115000"/>
              </a:lnSpc>
              <a:spcBef>
                <a:spcPts val="1200"/>
              </a:spcBef>
              <a:spcAft>
                <a:spcPts val="0"/>
              </a:spcAft>
              <a:buSzPct val="100000"/>
              <a:buAutoNum type="arabicPeriod"/>
            </a:pPr>
            <a:r>
              <a:rPr lang="en"/>
              <a:t>Operation Spring Shield: Turkeys counter joint ground, artillery and air operation on Syrian forces.</a:t>
            </a:r>
            <a:endParaRPr/>
          </a:p>
          <a:p>
            <a:pPr indent="0" lvl="0" marL="457200" rtl="0" algn="l">
              <a:lnSpc>
                <a:spcPct val="115000"/>
              </a:lnSpc>
              <a:spcBef>
                <a:spcPts val="1200"/>
              </a:spcBef>
              <a:spcAft>
                <a:spcPts val="1200"/>
              </a:spcAft>
              <a:buSzPct val="129032"/>
              <a:buNone/>
            </a:pPr>
            <a:r>
              <a:t/>
            </a:r>
            <a:endParaRPr/>
          </a:p>
        </p:txBody>
      </p:sp>
      <p:pic>
        <p:nvPicPr>
          <p:cNvPr id="62" name="Google Shape;62;p14"/>
          <p:cNvPicPr preferRelativeResize="0"/>
          <p:nvPr/>
        </p:nvPicPr>
        <p:blipFill rotWithShape="1">
          <a:blip r:embed="rId3">
            <a:alphaModFix/>
          </a:blip>
          <a:srcRect b="0" l="0" r="0" t="0"/>
          <a:stretch/>
        </p:blipFill>
        <p:spPr>
          <a:xfrm>
            <a:off x="2337200" y="2434675"/>
            <a:ext cx="4267547" cy="2404025"/>
          </a:xfrm>
          <a:prstGeom prst="rect">
            <a:avLst/>
          </a:prstGeom>
          <a:noFill/>
          <a:ln>
            <a:noFill/>
          </a:ln>
        </p:spPr>
      </p:pic>
      <p:sp>
        <p:nvSpPr>
          <p:cNvPr id="63" name="Google Shape;63;p14"/>
          <p:cNvSpPr txBox="1"/>
          <p:nvPr/>
        </p:nvSpPr>
        <p:spPr>
          <a:xfrm>
            <a:off x="6796200" y="2628175"/>
            <a:ext cx="20361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Pic Courtesy: </a:t>
            </a:r>
            <a:r>
              <a:rPr b="0" i="0" lang="en" sz="1400" u="sng" cap="none" strike="noStrike">
                <a:solidFill>
                  <a:schemeClr val="hlink"/>
                </a:solidFill>
                <a:latin typeface="Arial"/>
                <a:ea typeface="Arial"/>
                <a:cs typeface="Arial"/>
                <a:sym typeface="Arial"/>
                <a:hlinkClick r:id="rId4"/>
              </a:rPr>
              <a:t>https://smallwarsjournal.com/</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Resources and References</a:t>
            </a:r>
            <a:endParaRPr/>
          </a:p>
        </p:txBody>
      </p:sp>
      <p:sp>
        <p:nvSpPr>
          <p:cNvPr id="206" name="Google Shape;206;p32"/>
          <p:cNvSpPr txBox="1"/>
          <p:nvPr>
            <p:ph idx="1" type="body"/>
          </p:nvPr>
        </p:nvSpPr>
        <p:spPr>
          <a:xfrm>
            <a:off x="311700" y="1152475"/>
            <a:ext cx="8520600" cy="22296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SzPct val="100000"/>
              <a:buAutoNum type="arabicPeriod"/>
            </a:pPr>
            <a:r>
              <a:rPr b="1" lang="en" u="sng">
                <a:solidFill>
                  <a:schemeClr val="hlink"/>
                </a:solidFill>
                <a:hlinkClick r:id="rId3"/>
              </a:rPr>
              <a:t>https://smallwarsjournal.com/jrnl/art/turkeys-drone-war-syria-red-team-view</a:t>
            </a:r>
            <a:r>
              <a:rPr b="1" lang="en"/>
              <a:t> </a:t>
            </a:r>
            <a:endParaRPr b="1"/>
          </a:p>
          <a:p>
            <a:pPr indent="-325755" lvl="0" marL="457200" rtl="0" algn="l">
              <a:lnSpc>
                <a:spcPct val="115000"/>
              </a:lnSpc>
              <a:spcBef>
                <a:spcPts val="0"/>
              </a:spcBef>
              <a:spcAft>
                <a:spcPts val="0"/>
              </a:spcAft>
              <a:buSzPct val="100000"/>
              <a:buAutoNum type="arabicPeriod"/>
            </a:pPr>
            <a:r>
              <a:rPr b="1" lang="en" u="sng">
                <a:solidFill>
                  <a:schemeClr val="hlink"/>
                </a:solidFill>
                <a:hlinkClick r:id="rId4"/>
              </a:rPr>
              <a:t>http://www.hisutton.com/</a:t>
            </a:r>
            <a:r>
              <a:rPr b="1" lang="en"/>
              <a:t> </a:t>
            </a:r>
            <a:endParaRPr b="1"/>
          </a:p>
          <a:p>
            <a:pPr indent="-325755" lvl="0" marL="457200" rtl="0" algn="l">
              <a:lnSpc>
                <a:spcPct val="115000"/>
              </a:lnSpc>
              <a:spcBef>
                <a:spcPts val="0"/>
              </a:spcBef>
              <a:spcAft>
                <a:spcPts val="0"/>
              </a:spcAft>
              <a:buSzPct val="100000"/>
              <a:buAutoNum type="arabicPeriod"/>
            </a:pPr>
            <a:r>
              <a:rPr b="1" lang="en" u="sng">
                <a:solidFill>
                  <a:schemeClr val="hlink"/>
                </a:solidFill>
                <a:hlinkClick r:id="rId5"/>
              </a:rPr>
              <a:t>https://www.sigidwiki.com/wiki/Signal_Identification_Guide</a:t>
            </a:r>
            <a:r>
              <a:rPr b="1" lang="en"/>
              <a:t> </a:t>
            </a:r>
            <a:endParaRPr b="1"/>
          </a:p>
          <a:p>
            <a:pPr indent="-325755" lvl="0" marL="457200" rtl="0" algn="l">
              <a:lnSpc>
                <a:spcPct val="115000"/>
              </a:lnSpc>
              <a:spcBef>
                <a:spcPts val="0"/>
              </a:spcBef>
              <a:spcAft>
                <a:spcPts val="0"/>
              </a:spcAft>
              <a:buSzPct val="100000"/>
              <a:buAutoNum type="arabicPeriod"/>
            </a:pPr>
            <a:r>
              <a:rPr b="1" lang="en" u="sng">
                <a:solidFill>
                  <a:schemeClr val="hlink"/>
                </a:solidFill>
                <a:hlinkClick r:id="rId6"/>
              </a:rPr>
              <a:t>https://www.rtl-sdr.com/</a:t>
            </a:r>
            <a:r>
              <a:rPr b="1" lang="en"/>
              <a:t> </a:t>
            </a:r>
            <a:endParaRPr b="1"/>
          </a:p>
          <a:p>
            <a:pPr indent="-325755" lvl="0" marL="457200" rtl="0" algn="l">
              <a:lnSpc>
                <a:spcPct val="115000"/>
              </a:lnSpc>
              <a:spcBef>
                <a:spcPts val="0"/>
              </a:spcBef>
              <a:spcAft>
                <a:spcPts val="0"/>
              </a:spcAft>
              <a:buSzPct val="100000"/>
              <a:buAutoNum type="arabicPeriod"/>
            </a:pPr>
            <a:r>
              <a:rPr b="1" lang="en" u="sng">
                <a:solidFill>
                  <a:schemeClr val="hlink"/>
                </a:solidFill>
                <a:hlinkClick r:id="rId7"/>
              </a:rPr>
              <a:t>https://earth.google.com/</a:t>
            </a:r>
            <a:r>
              <a:rPr b="1" lang="en"/>
              <a:t> </a:t>
            </a:r>
            <a:endParaRPr b="1"/>
          </a:p>
          <a:p>
            <a:pPr indent="-325755" lvl="0" marL="457200" rtl="0" algn="l">
              <a:lnSpc>
                <a:spcPct val="115000"/>
              </a:lnSpc>
              <a:spcBef>
                <a:spcPts val="0"/>
              </a:spcBef>
              <a:spcAft>
                <a:spcPts val="0"/>
              </a:spcAft>
              <a:buSzPct val="100000"/>
              <a:buAutoNum type="arabicPeriod"/>
            </a:pPr>
            <a:r>
              <a:rPr b="1" lang="en" u="sng">
                <a:solidFill>
                  <a:schemeClr val="hlink"/>
                </a:solidFill>
                <a:hlinkClick r:id="rId8"/>
              </a:rPr>
              <a:t>https://maps.google.com/</a:t>
            </a:r>
            <a:r>
              <a:rPr b="1" lang="en"/>
              <a:t> </a:t>
            </a:r>
            <a:endParaRPr b="1"/>
          </a:p>
          <a:p>
            <a:pPr indent="-325755" lvl="0" marL="457200" rtl="0" algn="l">
              <a:lnSpc>
                <a:spcPct val="115000"/>
              </a:lnSpc>
              <a:spcBef>
                <a:spcPts val="0"/>
              </a:spcBef>
              <a:spcAft>
                <a:spcPts val="0"/>
              </a:spcAft>
              <a:buSzPct val="100000"/>
              <a:buAutoNum type="arabicPeriod"/>
            </a:pPr>
            <a:r>
              <a:rPr b="1" lang="en" u="sng">
                <a:solidFill>
                  <a:schemeClr val="hlink"/>
                </a:solidFill>
                <a:hlinkClick r:id="rId9"/>
              </a:rPr>
              <a:t>https://www.youtube.com/channel/UCceoapZVEDCQ4s8y16M7Fng</a:t>
            </a:r>
            <a:r>
              <a:rPr b="1" lang="en"/>
              <a:t> </a:t>
            </a:r>
            <a:endParaRPr b="1"/>
          </a:p>
          <a:p>
            <a:pPr indent="-325755" lvl="0" marL="457200" rtl="0" algn="l">
              <a:lnSpc>
                <a:spcPct val="115000"/>
              </a:lnSpc>
              <a:spcBef>
                <a:spcPts val="0"/>
              </a:spcBef>
              <a:spcAft>
                <a:spcPts val="0"/>
              </a:spcAft>
              <a:buSzPct val="100000"/>
              <a:buAutoNum type="arabicPeriod"/>
            </a:pPr>
            <a:r>
              <a:rPr b="1" lang="en" u="sng">
                <a:solidFill>
                  <a:schemeClr val="hlink"/>
                </a:solidFill>
                <a:hlinkClick r:id="rId10"/>
              </a:rPr>
              <a:t>https://www.youtube.com/user/pspheaven</a:t>
            </a:r>
            <a:r>
              <a:rPr b="1" lang="en"/>
              <a:t> </a:t>
            </a:r>
            <a:endParaRPr b="1"/>
          </a:p>
          <a:p>
            <a:pPr indent="-325755" lvl="0" marL="457200" rtl="0" algn="l">
              <a:lnSpc>
                <a:spcPct val="115000"/>
              </a:lnSpc>
              <a:spcBef>
                <a:spcPts val="0"/>
              </a:spcBef>
              <a:spcAft>
                <a:spcPts val="0"/>
              </a:spcAft>
              <a:buSzPct val="100000"/>
              <a:buAutoNum type="arabicPeriod"/>
            </a:pPr>
            <a:r>
              <a:rPr b="1" lang="en" u="sng">
                <a:solidFill>
                  <a:schemeClr val="hlink"/>
                </a:solidFill>
                <a:hlinkClick r:id="rId11"/>
              </a:rPr>
              <a:t>https://www.youtube.com/channel/UCJmlLMsfdZ6BsPmb7ocebTg</a:t>
            </a:r>
            <a:r>
              <a:rPr b="1" lang="en"/>
              <a:t>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Happened?</a:t>
            </a:r>
            <a:endParaRPr/>
          </a:p>
        </p:txBody>
      </p:sp>
      <p:sp>
        <p:nvSpPr>
          <p:cNvPr id="69" name="Google Shape;69;p15"/>
          <p:cNvSpPr txBox="1"/>
          <p:nvPr>
            <p:ph idx="1" type="body"/>
          </p:nvPr>
        </p:nvSpPr>
        <p:spPr>
          <a:xfrm>
            <a:off x="3076925" y="531700"/>
            <a:ext cx="5718600" cy="606300"/>
          </a:xfrm>
          <a:prstGeom prst="rect">
            <a:avLst/>
          </a:prstGeom>
          <a:noFill/>
          <a:ln>
            <a:noFill/>
          </a:ln>
        </p:spPr>
        <p:txBody>
          <a:bodyPr anchorCtr="0" anchor="t" bIns="91425" lIns="91425" spcFirstLastPara="1" rIns="91425" wrap="square" tIns="91425">
            <a:normAutofit fontScale="62500"/>
          </a:bodyPr>
          <a:lstStyle/>
          <a:p>
            <a:pPr indent="0" lvl="0" marL="0" rtl="0" algn="l">
              <a:lnSpc>
                <a:spcPct val="115000"/>
              </a:lnSpc>
              <a:spcBef>
                <a:spcPts val="0"/>
              </a:spcBef>
              <a:spcAft>
                <a:spcPts val="1200"/>
              </a:spcAft>
              <a:buSzPct val="159999"/>
              <a:buNone/>
            </a:pPr>
            <a:r>
              <a:rPr lang="en"/>
              <a:t>Overview : Assad’s forces were backed by the Russian’s, and the key strong presence of Russians in Syria was two places Khmeimim (Air Base) and Tartus (Naval Base).</a:t>
            </a:r>
            <a:endParaRPr/>
          </a:p>
        </p:txBody>
      </p:sp>
      <p:pic>
        <p:nvPicPr>
          <p:cNvPr id="70" name="Google Shape;70;p15"/>
          <p:cNvPicPr preferRelativeResize="0"/>
          <p:nvPr/>
        </p:nvPicPr>
        <p:blipFill rotWithShape="1">
          <a:blip r:embed="rId3">
            <a:alphaModFix/>
          </a:blip>
          <a:srcRect b="0" l="0" r="0" t="0"/>
          <a:stretch/>
        </p:blipFill>
        <p:spPr>
          <a:xfrm>
            <a:off x="104025" y="1297950"/>
            <a:ext cx="4305826" cy="3112675"/>
          </a:xfrm>
          <a:prstGeom prst="rect">
            <a:avLst/>
          </a:prstGeom>
          <a:noFill/>
          <a:ln>
            <a:noFill/>
          </a:ln>
        </p:spPr>
      </p:pic>
      <p:pic>
        <p:nvPicPr>
          <p:cNvPr id="71" name="Google Shape;71;p15"/>
          <p:cNvPicPr preferRelativeResize="0"/>
          <p:nvPr/>
        </p:nvPicPr>
        <p:blipFill rotWithShape="1">
          <a:blip r:embed="rId4">
            <a:alphaModFix/>
          </a:blip>
          <a:srcRect b="0" l="0" r="0" t="0"/>
          <a:stretch/>
        </p:blipFill>
        <p:spPr>
          <a:xfrm>
            <a:off x="4562250" y="1290400"/>
            <a:ext cx="4429350" cy="2291549"/>
          </a:xfrm>
          <a:prstGeom prst="rect">
            <a:avLst/>
          </a:prstGeom>
          <a:noFill/>
          <a:ln>
            <a:noFill/>
          </a:ln>
        </p:spPr>
      </p:pic>
      <p:sp>
        <p:nvSpPr>
          <p:cNvPr id="72" name="Google Shape;72;p15"/>
          <p:cNvSpPr txBox="1"/>
          <p:nvPr/>
        </p:nvSpPr>
        <p:spPr>
          <a:xfrm>
            <a:off x="5720775" y="4218425"/>
            <a:ext cx="279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Drones Used in Attack</a:t>
            </a:r>
            <a:endParaRPr b="0" i="0" sz="1400" u="none" cap="none" strike="noStrike">
              <a:solidFill>
                <a:srgbClr val="000000"/>
              </a:solidFill>
              <a:latin typeface="Arial"/>
              <a:ea typeface="Arial"/>
              <a:cs typeface="Arial"/>
              <a:sym typeface="Arial"/>
            </a:endParaRPr>
          </a:p>
        </p:txBody>
      </p:sp>
      <p:cxnSp>
        <p:nvCxnSpPr>
          <p:cNvPr id="73" name="Google Shape;73;p15"/>
          <p:cNvCxnSpPr>
            <a:stCxn id="72" idx="0"/>
          </p:cNvCxnSpPr>
          <p:nvPr/>
        </p:nvCxnSpPr>
        <p:spPr>
          <a:xfrm rot="10800000">
            <a:off x="7112175" y="3604025"/>
            <a:ext cx="3600" cy="614400"/>
          </a:xfrm>
          <a:prstGeom prst="straightConnector1">
            <a:avLst/>
          </a:prstGeom>
          <a:noFill/>
          <a:ln cap="flat" cmpd="sng" w="9525">
            <a:solidFill>
              <a:schemeClr val="dk2"/>
            </a:solidFill>
            <a:prstDash val="solid"/>
            <a:round/>
            <a:headEnd len="sm" w="sm" type="none"/>
            <a:tailEnd len="med" w="med" type="triangle"/>
          </a:ln>
        </p:spPr>
      </p:cxnSp>
      <p:sp>
        <p:nvSpPr>
          <p:cNvPr id="74" name="Google Shape;74;p15"/>
          <p:cNvSpPr txBox="1"/>
          <p:nvPr/>
        </p:nvSpPr>
        <p:spPr>
          <a:xfrm>
            <a:off x="629050" y="890200"/>
            <a:ext cx="166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Air base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Tartus naval Base</a:t>
            </a:r>
            <a:endParaRPr/>
          </a:p>
        </p:txBody>
      </p:sp>
      <p:pic>
        <p:nvPicPr>
          <p:cNvPr id="80" name="Google Shape;80;p16"/>
          <p:cNvPicPr preferRelativeResize="0"/>
          <p:nvPr/>
        </p:nvPicPr>
        <p:blipFill rotWithShape="1">
          <a:blip r:embed="rId3">
            <a:alphaModFix/>
          </a:blip>
          <a:srcRect b="0" l="0" r="0" t="0"/>
          <a:stretch/>
        </p:blipFill>
        <p:spPr>
          <a:xfrm>
            <a:off x="36025" y="1249025"/>
            <a:ext cx="4922451" cy="2429800"/>
          </a:xfrm>
          <a:prstGeom prst="rect">
            <a:avLst/>
          </a:prstGeom>
          <a:noFill/>
          <a:ln>
            <a:noFill/>
          </a:ln>
        </p:spPr>
      </p:pic>
      <p:pic>
        <p:nvPicPr>
          <p:cNvPr id="81" name="Google Shape;81;p16"/>
          <p:cNvPicPr preferRelativeResize="0"/>
          <p:nvPr/>
        </p:nvPicPr>
        <p:blipFill rotWithShape="1">
          <a:blip r:embed="rId4">
            <a:alphaModFix/>
          </a:blip>
          <a:srcRect b="0" l="0" r="0" t="0"/>
          <a:stretch/>
        </p:blipFill>
        <p:spPr>
          <a:xfrm>
            <a:off x="5110876" y="1170125"/>
            <a:ext cx="3880724" cy="2464673"/>
          </a:xfrm>
          <a:prstGeom prst="rect">
            <a:avLst/>
          </a:prstGeom>
          <a:noFill/>
          <a:ln>
            <a:noFill/>
          </a:ln>
        </p:spPr>
      </p:pic>
      <p:sp>
        <p:nvSpPr>
          <p:cNvPr id="82" name="Google Shape;82;p16"/>
          <p:cNvSpPr txBox="1"/>
          <p:nvPr/>
        </p:nvSpPr>
        <p:spPr>
          <a:xfrm>
            <a:off x="1628150" y="3914975"/>
            <a:ext cx="287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Courtesy: H1Sutton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 in brief</a:t>
            </a:r>
            <a:endParaRPr/>
          </a:p>
        </p:txBody>
      </p:sp>
      <p:sp>
        <p:nvSpPr>
          <p:cNvPr id="88" name="Google Shape;88;p17"/>
          <p:cNvSpPr txBox="1"/>
          <p:nvPr>
            <p:ph idx="1" type="body"/>
          </p:nvPr>
        </p:nvSpPr>
        <p:spPr>
          <a:xfrm>
            <a:off x="311700" y="1152475"/>
            <a:ext cx="41880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Turkish Air Industries (TAI) has two drones: TAI-Anka and TAI-Bayraktar</a:t>
            </a:r>
            <a:endParaRPr/>
          </a:p>
        </p:txBody>
      </p:sp>
      <p:pic>
        <p:nvPicPr>
          <p:cNvPr id="89" name="Google Shape;89;p17"/>
          <p:cNvPicPr preferRelativeResize="0"/>
          <p:nvPr/>
        </p:nvPicPr>
        <p:blipFill rotWithShape="1">
          <a:blip r:embed="rId3">
            <a:alphaModFix/>
          </a:blip>
          <a:srcRect b="0" l="0" r="0" t="0"/>
          <a:stretch/>
        </p:blipFill>
        <p:spPr>
          <a:xfrm>
            <a:off x="4659525" y="356025"/>
            <a:ext cx="4110225" cy="2147604"/>
          </a:xfrm>
          <a:prstGeom prst="rect">
            <a:avLst/>
          </a:prstGeom>
          <a:noFill/>
          <a:ln>
            <a:noFill/>
          </a:ln>
        </p:spPr>
      </p:pic>
      <p:sp>
        <p:nvSpPr>
          <p:cNvPr id="90" name="Google Shape;90;p17"/>
          <p:cNvSpPr txBox="1"/>
          <p:nvPr/>
        </p:nvSpPr>
        <p:spPr>
          <a:xfrm>
            <a:off x="6320175" y="44825"/>
            <a:ext cx="83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Anka</a:t>
            </a:r>
            <a:endParaRPr b="0" i="0" sz="1400" u="none" cap="none" strike="noStrike">
              <a:solidFill>
                <a:srgbClr val="000000"/>
              </a:solidFill>
              <a:latin typeface="Arial"/>
              <a:ea typeface="Arial"/>
              <a:cs typeface="Arial"/>
              <a:sym typeface="Arial"/>
            </a:endParaRPr>
          </a:p>
        </p:txBody>
      </p:sp>
      <p:pic>
        <p:nvPicPr>
          <p:cNvPr id="91" name="Google Shape;91;p17"/>
          <p:cNvPicPr preferRelativeResize="0"/>
          <p:nvPr/>
        </p:nvPicPr>
        <p:blipFill rotWithShape="1">
          <a:blip r:embed="rId4">
            <a:alphaModFix/>
          </a:blip>
          <a:srcRect b="0" l="0" r="0" t="0"/>
          <a:stretch/>
        </p:blipFill>
        <p:spPr>
          <a:xfrm>
            <a:off x="156300" y="1968650"/>
            <a:ext cx="4291524" cy="2861025"/>
          </a:xfrm>
          <a:prstGeom prst="rect">
            <a:avLst/>
          </a:prstGeom>
          <a:noFill/>
          <a:ln>
            <a:noFill/>
          </a:ln>
        </p:spPr>
      </p:pic>
      <p:sp>
        <p:nvSpPr>
          <p:cNvPr id="92" name="Google Shape;92;p17"/>
          <p:cNvSpPr txBox="1"/>
          <p:nvPr/>
        </p:nvSpPr>
        <p:spPr>
          <a:xfrm>
            <a:off x="4499700" y="3826175"/>
            <a:ext cx="141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Bayraktar</a:t>
            </a:r>
            <a:endParaRPr b="0" i="0" sz="1400" u="none" cap="none" strike="noStrike">
              <a:solidFill>
                <a:srgbClr val="000000"/>
              </a:solidFill>
              <a:latin typeface="Arial"/>
              <a:ea typeface="Arial"/>
              <a:cs typeface="Arial"/>
              <a:sym typeface="Arial"/>
            </a:endParaRPr>
          </a:p>
        </p:txBody>
      </p:sp>
      <p:sp>
        <p:nvSpPr>
          <p:cNvPr id="93" name="Google Shape;93;p17"/>
          <p:cNvSpPr txBox="1"/>
          <p:nvPr/>
        </p:nvSpPr>
        <p:spPr>
          <a:xfrm>
            <a:off x="4572000" y="2552875"/>
            <a:ext cx="11043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Anka is equipped with Koral-EWS system</a:t>
            </a:r>
            <a:endParaRPr b="0" i="0" sz="1400" u="none" cap="none" strike="noStrike">
              <a:solidFill>
                <a:srgbClr val="000000"/>
              </a:solidFill>
              <a:latin typeface="Arial"/>
              <a:ea typeface="Arial"/>
              <a:cs typeface="Arial"/>
              <a:sym typeface="Arial"/>
            </a:endParaRPr>
          </a:p>
        </p:txBody>
      </p:sp>
      <p:pic>
        <p:nvPicPr>
          <p:cNvPr id="94" name="Google Shape;94;p17"/>
          <p:cNvPicPr preferRelativeResize="0"/>
          <p:nvPr/>
        </p:nvPicPr>
        <p:blipFill rotWithShape="1">
          <a:blip r:embed="rId5">
            <a:alphaModFix/>
          </a:blip>
          <a:srcRect b="0" l="0" r="0" t="0"/>
          <a:stretch/>
        </p:blipFill>
        <p:spPr>
          <a:xfrm>
            <a:off x="5880300" y="2651500"/>
            <a:ext cx="3163300" cy="244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the attack happened?</a:t>
            </a:r>
            <a:endParaRPr/>
          </a:p>
        </p:txBody>
      </p:sp>
      <p:sp>
        <p:nvSpPr>
          <p:cNvPr id="100" name="Google Shape;100;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Step 1: SIGINT showed SoP in the the Air base where jammers were turned off to make the instruments of the plane that is taking off to acquire signals.</a:t>
            </a:r>
            <a:endParaRPr/>
          </a:p>
          <a:p>
            <a:pPr indent="0" lvl="0" marL="0" rtl="0" algn="l">
              <a:lnSpc>
                <a:spcPct val="115000"/>
              </a:lnSpc>
              <a:spcBef>
                <a:spcPts val="1200"/>
              </a:spcBef>
              <a:spcAft>
                <a:spcPts val="0"/>
              </a:spcAft>
              <a:buSzPts val="1800"/>
              <a:buNone/>
            </a:pPr>
            <a:r>
              <a:rPr lang="en"/>
              <a:t>Step 2: Drones Infiltrated this Denied Airspace when the jammers were turned off.</a:t>
            </a:r>
            <a:endParaRPr/>
          </a:p>
          <a:p>
            <a:pPr indent="0" lvl="0" marL="0" rtl="0" algn="l">
              <a:lnSpc>
                <a:spcPct val="115000"/>
              </a:lnSpc>
              <a:spcBef>
                <a:spcPts val="1200"/>
              </a:spcBef>
              <a:spcAft>
                <a:spcPts val="0"/>
              </a:spcAft>
              <a:buSzPts val="1800"/>
              <a:buNone/>
            </a:pPr>
            <a:r>
              <a:rPr lang="en"/>
              <a:t>Step 3: TAI-Anka relayed signals information to Koral.</a:t>
            </a:r>
            <a:endParaRPr/>
          </a:p>
          <a:p>
            <a:pPr indent="0" lvl="0" marL="0" rtl="0" algn="l">
              <a:lnSpc>
                <a:spcPct val="115000"/>
              </a:lnSpc>
              <a:spcBef>
                <a:spcPts val="1200"/>
              </a:spcBef>
              <a:spcAft>
                <a:spcPts val="0"/>
              </a:spcAft>
              <a:buSzPts val="1800"/>
              <a:buNone/>
            </a:pPr>
            <a:r>
              <a:rPr lang="en"/>
              <a:t>Step 4: Targeting information was then relayed to Bayraktar via dedicated datalink (Under Jammed Conditions).</a:t>
            </a:r>
            <a:endParaRPr/>
          </a:p>
          <a:p>
            <a:pPr indent="0" lvl="0" marL="0" rtl="0" algn="l">
              <a:lnSpc>
                <a:spcPct val="115000"/>
              </a:lnSpc>
              <a:spcBef>
                <a:spcPts val="1200"/>
              </a:spcBef>
              <a:spcAft>
                <a:spcPts val="1200"/>
              </a:spcAft>
              <a:buSzPts val="1800"/>
              <a:buNone/>
            </a:pPr>
            <a:r>
              <a:rPr lang="en"/>
              <a:t>Step 5: Bayraktar dropped all its munitions and conducted kamikaze strikes on the remaining Pantsir systems bringing the entire infrastructure down.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idx="1" type="body"/>
          </p:nvPr>
        </p:nvSpPr>
        <p:spPr>
          <a:xfrm>
            <a:off x="296900" y="0"/>
            <a:ext cx="37365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2. Nagorno-Karabakh conflict</a:t>
            </a:r>
            <a:endParaRPr/>
          </a:p>
          <a:p>
            <a:pPr indent="0" lvl="0" marL="0" rtl="0" algn="l">
              <a:lnSpc>
                <a:spcPct val="115000"/>
              </a:lnSpc>
              <a:spcBef>
                <a:spcPts val="1200"/>
              </a:spcBef>
              <a:spcAft>
                <a:spcPts val="0"/>
              </a:spcAft>
              <a:buSzPts val="1800"/>
              <a:buNone/>
            </a:pPr>
            <a:r>
              <a:rPr lang="en"/>
              <a:t>Star of the show: Bayraktar</a:t>
            </a:r>
            <a:endParaRPr/>
          </a:p>
          <a:p>
            <a:pPr indent="0" lvl="0" marL="0" rtl="0" algn="l">
              <a:lnSpc>
                <a:spcPct val="115000"/>
              </a:lnSpc>
              <a:spcBef>
                <a:spcPts val="1200"/>
              </a:spcBef>
              <a:spcAft>
                <a:spcPts val="1200"/>
              </a:spcAft>
              <a:buSzPts val="1800"/>
              <a:buNone/>
            </a:pPr>
            <a:r>
              <a:rPr lang="en"/>
              <a:t>Co-Starring :An2</a:t>
            </a:r>
            <a:endParaRPr/>
          </a:p>
        </p:txBody>
      </p:sp>
      <p:pic>
        <p:nvPicPr>
          <p:cNvPr id="106" name="Google Shape;106;p19"/>
          <p:cNvPicPr preferRelativeResize="0"/>
          <p:nvPr/>
        </p:nvPicPr>
        <p:blipFill rotWithShape="1">
          <a:blip r:embed="rId3">
            <a:alphaModFix/>
          </a:blip>
          <a:srcRect b="0" l="0" r="0" t="0"/>
          <a:stretch/>
        </p:blipFill>
        <p:spPr>
          <a:xfrm>
            <a:off x="4226700" y="140700"/>
            <a:ext cx="4291524" cy="2861025"/>
          </a:xfrm>
          <a:prstGeom prst="rect">
            <a:avLst/>
          </a:prstGeom>
          <a:noFill/>
          <a:ln>
            <a:noFill/>
          </a:ln>
        </p:spPr>
      </p:pic>
      <p:pic>
        <p:nvPicPr>
          <p:cNvPr id="107" name="Google Shape;107;p19"/>
          <p:cNvPicPr preferRelativeResize="0"/>
          <p:nvPr/>
        </p:nvPicPr>
        <p:blipFill rotWithShape="1">
          <a:blip r:embed="rId4">
            <a:alphaModFix/>
          </a:blip>
          <a:srcRect b="0" l="0" r="0" t="0"/>
          <a:stretch/>
        </p:blipFill>
        <p:spPr>
          <a:xfrm>
            <a:off x="182000" y="1873800"/>
            <a:ext cx="3059526" cy="1836975"/>
          </a:xfrm>
          <a:prstGeom prst="rect">
            <a:avLst/>
          </a:prstGeom>
          <a:noFill/>
          <a:ln>
            <a:noFill/>
          </a:ln>
        </p:spPr>
      </p:pic>
      <p:sp>
        <p:nvSpPr>
          <p:cNvPr id="108" name="Google Shape;108;p19"/>
          <p:cNvSpPr txBox="1"/>
          <p:nvPr/>
        </p:nvSpPr>
        <p:spPr>
          <a:xfrm>
            <a:off x="4018600" y="3204500"/>
            <a:ext cx="48696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What happened:</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An2 was equipped with ESM equipments and flown into Armenian airspace.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Armenians thought this was an high altitude ground splitters and turned on their SAM system.</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GAME-OVER, total devastation of all the artillery and SAM systems.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The Takeaway:</a:t>
            </a:r>
            <a:endParaRPr/>
          </a:p>
          <a:p>
            <a:pPr indent="0" lvl="0" marL="0" rtl="0" algn="l">
              <a:lnSpc>
                <a:spcPct val="100000"/>
              </a:lnSpc>
              <a:spcBef>
                <a:spcPts val="0"/>
              </a:spcBef>
              <a:spcAft>
                <a:spcPts val="0"/>
              </a:spcAft>
              <a:buSzPct val="111111"/>
              <a:buNone/>
            </a:pPr>
            <a:r>
              <a:t/>
            </a:r>
            <a:endParaRPr/>
          </a:p>
        </p:txBody>
      </p:sp>
      <p:sp>
        <p:nvSpPr>
          <p:cNvPr id="114" name="Google Shape;114;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After the jungles of Vietnam and the deserts of Afghanistan, drones are the new form of “Asymmetric Warfare”</a:t>
            </a:r>
            <a:endParaRPr/>
          </a:p>
          <a:p>
            <a:pPr indent="0" lvl="0" marL="0" rtl="0" algn="l">
              <a:lnSpc>
                <a:spcPct val="115000"/>
              </a:lnSpc>
              <a:spcBef>
                <a:spcPts val="1200"/>
              </a:spcBef>
              <a:spcAft>
                <a:spcPts val="0"/>
              </a:spcAft>
              <a:buSzPts val="1800"/>
              <a:buNone/>
            </a:pPr>
            <a:r>
              <a:rPr lang="en"/>
              <a:t>Cheap disposable drones are the necessary technology for this come through.</a:t>
            </a:r>
            <a:endParaRPr/>
          </a:p>
          <a:p>
            <a:pPr indent="0" lvl="0" marL="0" rtl="0" algn="l">
              <a:lnSpc>
                <a:spcPct val="115000"/>
              </a:lnSpc>
              <a:spcBef>
                <a:spcPts val="1200"/>
              </a:spcBef>
              <a:spcAft>
                <a:spcPts val="0"/>
              </a:spcAft>
              <a:buSzPts val="1800"/>
              <a:buNone/>
            </a:pPr>
            <a:r>
              <a:rPr lang="en"/>
              <a:t>On board ELINT and COMINT are the game changers.</a:t>
            </a:r>
            <a:endParaRPr/>
          </a:p>
          <a:p>
            <a:pPr indent="0" lvl="0" marL="0" rtl="0" algn="l">
              <a:lnSpc>
                <a:spcPct val="115000"/>
              </a:lnSpc>
              <a:spcBef>
                <a:spcPts val="1200"/>
              </a:spcBef>
              <a:spcAft>
                <a:spcPts val="0"/>
              </a:spcAft>
              <a:buSzPts val="1800"/>
              <a:buNone/>
            </a:pPr>
            <a:r>
              <a:rPr lang="en"/>
              <a:t>On board EA (Jamming and deception) are also a part of this suite.</a:t>
            </a:r>
            <a:endParaRPr/>
          </a:p>
          <a:p>
            <a:pPr indent="0" lvl="0" marL="0" rtl="0" algn="l">
              <a:lnSpc>
                <a:spcPct val="115000"/>
              </a:lnSpc>
              <a:spcBef>
                <a:spcPts val="1200"/>
              </a:spcBef>
              <a:spcAft>
                <a:spcPts val="1200"/>
              </a:spcAft>
              <a:buSzPts val="1800"/>
              <a:buNone/>
            </a:pPr>
            <a:r>
              <a:rPr lang="en"/>
              <a:t>IMPORTANT: Counter Drone Technology.(Higher directional Jammers, mmWave detection systems, Directional Energy Weapons (DEW))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idx="1" type="body"/>
          </p:nvPr>
        </p:nvSpPr>
        <p:spPr>
          <a:xfrm>
            <a:off x="267300" y="220000"/>
            <a:ext cx="8520600" cy="28956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SzPct val="129032"/>
              <a:buNone/>
            </a:pPr>
            <a:r>
              <a:rPr lang="en"/>
              <a:t>Question: What enabled all this technology?</a:t>
            </a:r>
            <a:endParaRPr/>
          </a:p>
          <a:p>
            <a:pPr indent="0" lvl="0" marL="0" rtl="0" algn="l">
              <a:lnSpc>
                <a:spcPct val="115000"/>
              </a:lnSpc>
              <a:spcBef>
                <a:spcPts val="1200"/>
              </a:spcBef>
              <a:spcAft>
                <a:spcPts val="0"/>
              </a:spcAft>
              <a:buSzPct val="129032"/>
              <a:buNone/>
            </a:pPr>
            <a:r>
              <a:rPr lang="en"/>
              <a:t>A: The principles of Electronic Warfare:</a:t>
            </a:r>
            <a:endParaRPr/>
          </a:p>
          <a:p>
            <a:pPr indent="0" lvl="0" marL="0" rtl="0" algn="l">
              <a:lnSpc>
                <a:spcPct val="115000"/>
              </a:lnSpc>
              <a:spcBef>
                <a:spcPts val="1200"/>
              </a:spcBef>
              <a:spcAft>
                <a:spcPts val="0"/>
              </a:spcAft>
              <a:buSzPct val="129032"/>
              <a:buNone/>
            </a:pPr>
            <a:r>
              <a:rPr lang="en"/>
              <a:t>But what is Electronic Warfare?</a:t>
            </a:r>
            <a:endParaRPr/>
          </a:p>
          <a:p>
            <a:pPr indent="0" lvl="0" marL="0" rtl="0" algn="l">
              <a:lnSpc>
                <a:spcPct val="115000"/>
              </a:lnSpc>
              <a:spcBef>
                <a:spcPts val="1200"/>
              </a:spcBef>
              <a:spcAft>
                <a:spcPts val="0"/>
              </a:spcAft>
              <a:buSzPct val="129032"/>
              <a:buNone/>
            </a:pPr>
            <a:r>
              <a:rPr lang="en"/>
              <a:t>Wikipedia Definition: </a:t>
            </a:r>
            <a:r>
              <a:rPr b="1" lang="en">
                <a:highlight>
                  <a:srgbClr val="FFFFFF"/>
                </a:highlight>
              </a:rPr>
              <a:t>Electronic warfare</a:t>
            </a:r>
            <a:r>
              <a:rPr lang="en">
                <a:highlight>
                  <a:srgbClr val="FFFFFF"/>
                </a:highlight>
              </a:rPr>
              <a:t> (</a:t>
            </a:r>
            <a:r>
              <a:rPr b="1" lang="en">
                <a:highlight>
                  <a:srgbClr val="FFFFFF"/>
                </a:highlight>
              </a:rPr>
              <a:t>EW</a:t>
            </a:r>
            <a:r>
              <a:rPr lang="en">
                <a:highlight>
                  <a:srgbClr val="FFFFFF"/>
                </a:highlight>
              </a:rPr>
              <a:t>) is any action involving the use of the </a:t>
            </a:r>
            <a:r>
              <a:rPr lang="en">
                <a:solidFill>
                  <a:schemeClr val="hlink"/>
                </a:solidFill>
                <a:highlight>
                  <a:srgbClr val="FFFFFF"/>
                </a:highlight>
                <a:uFill>
                  <a:noFill/>
                </a:uFill>
                <a:hlinkClick r:id="rId3"/>
              </a:rPr>
              <a:t>electromagnetic spectrum</a:t>
            </a:r>
            <a:r>
              <a:rPr lang="en">
                <a:highlight>
                  <a:srgbClr val="FFFFFF"/>
                </a:highlight>
              </a:rPr>
              <a:t> (EM spectrum) or </a:t>
            </a:r>
            <a:r>
              <a:rPr lang="en">
                <a:solidFill>
                  <a:schemeClr val="hlink"/>
                </a:solidFill>
                <a:highlight>
                  <a:srgbClr val="FFFFFF"/>
                </a:highlight>
                <a:uFill>
                  <a:noFill/>
                </a:uFill>
                <a:hlinkClick r:id="rId4"/>
              </a:rPr>
              <a:t>directed energy</a:t>
            </a:r>
            <a:r>
              <a:rPr lang="en">
                <a:highlight>
                  <a:srgbClr val="FFFFFF"/>
                </a:highlight>
              </a:rPr>
              <a:t> to control the spectrum, attack an enemy, or impede enemy assaults.</a:t>
            </a:r>
            <a:endParaRPr>
              <a:highlight>
                <a:srgbClr val="FFFFFF"/>
              </a:highlight>
            </a:endParaRPr>
          </a:p>
          <a:p>
            <a:pPr indent="0" lvl="0" marL="0" rtl="0" algn="l">
              <a:lnSpc>
                <a:spcPct val="115000"/>
              </a:lnSpc>
              <a:spcBef>
                <a:spcPts val="1200"/>
              </a:spcBef>
              <a:spcAft>
                <a:spcPts val="0"/>
              </a:spcAft>
              <a:buSzPct val="129032"/>
              <a:buNone/>
            </a:pPr>
            <a:r>
              <a:rPr lang="en">
                <a:highlight>
                  <a:srgbClr val="FFFFFF"/>
                </a:highlight>
              </a:rPr>
              <a:t>My definition: Establishment of EMS superiority so as to protect, and attack necessary. This includes the entire EMS (RF, microwave, mmWave, IR, UV, THz and Optical.)</a:t>
            </a:r>
            <a:endParaRPr>
              <a:highlight>
                <a:srgbClr val="FFFFFF"/>
              </a:highlight>
            </a:endParaRPr>
          </a:p>
          <a:p>
            <a:pPr indent="0" lvl="0" marL="0" rtl="0" algn="l">
              <a:lnSpc>
                <a:spcPct val="115000"/>
              </a:lnSpc>
              <a:spcBef>
                <a:spcPts val="1200"/>
              </a:spcBef>
              <a:spcAft>
                <a:spcPts val="1200"/>
              </a:spcAft>
              <a:buSzPct val="129032"/>
              <a:buNone/>
            </a:pPr>
            <a:r>
              <a:t/>
            </a:r>
            <a:endParaRPr/>
          </a:p>
        </p:txBody>
      </p:sp>
      <p:pic>
        <p:nvPicPr>
          <p:cNvPr id="120" name="Google Shape;120;p21"/>
          <p:cNvPicPr preferRelativeResize="0"/>
          <p:nvPr/>
        </p:nvPicPr>
        <p:blipFill rotWithShape="1">
          <a:blip r:embed="rId5">
            <a:alphaModFix/>
          </a:blip>
          <a:srcRect b="0" l="0" r="0" t="0"/>
          <a:stretch/>
        </p:blipFill>
        <p:spPr>
          <a:xfrm>
            <a:off x="399650" y="2742550"/>
            <a:ext cx="6697651" cy="1926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